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37"/>
  </p:normalViewPr>
  <p:slideViewPr>
    <p:cSldViewPr snapToGrid="0" snapToObjects="1">
      <p:cViewPr>
        <p:scale>
          <a:sx n="103" d="100"/>
          <a:sy n="103" d="100"/>
        </p:scale>
        <p:origin x="-59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8ABE3C1-DBE1-495D-B57B-2849774B866A}" type="datetimeFigureOut">
              <a:rPr lang="en-US" smtClean="0"/>
              <a:t>1/18/2021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173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777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178E61D-D431-422C-9764-11DAFE33AB63}" type="datetimeFigureOut">
              <a:rPr lang="en-US" smtClean="0"/>
              <a:t>1/18/2021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208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80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30578ACC-22D6-47C1-A373-4FD133E34F3C}" type="datetimeFigureOut">
              <a:rPr lang="en-US" smtClean="0"/>
              <a:t>1/18/2021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73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E5A6C69-6797-4E8A-BF37-F2C3751466E9}" type="datetimeFigureOut">
              <a:rPr lang="en-US" smtClean="0"/>
              <a:t>1/18/2021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847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D82014A1-A632-4878-A0D3-F52BA7563730}" type="datetimeFigureOut">
              <a:rPr lang="en-US" smtClean="0"/>
              <a:t>1/18/2021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44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709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D24A7AC-904D-4781-85BA-7D10C17ED021}" type="datetimeFigureOut">
              <a:rPr lang="en-US" smtClean="0"/>
              <a:t>1/18/2021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8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273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363EFA5E-FA76-400D-B3DC-F0BA90E6D107}" type="datetimeFigureOut">
              <a:rPr lang="en-US" smtClean="0"/>
              <a:t>1/18/2021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280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D6E9DEC-419B-4CC5-A080-3B06BD5A8291}" type="datetimeFigureOut">
              <a:rPr lang="en-US" smtClean="0"/>
              <a:t>1/18/2021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37582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499C9FE-4B17-4937-9EB8-3E1A97E32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BA1AA859-8E3B-49BF-83F6-ADF050A2C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5" name="Freeform 5">
              <a:extLst>
                <a:ext uri="{FF2B5EF4-FFF2-40B4-BE49-F238E27FC236}">
                  <a16:creationId xmlns:a16="http://schemas.microsoft.com/office/drawing/2014/main" id="{EA5E9A71-2A94-4FAA-859F-1930C2E91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15C43A1A-EE63-4F18-BA50-6BCC0C5FB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7">
              <a:extLst>
                <a:ext uri="{FF2B5EF4-FFF2-40B4-BE49-F238E27FC236}">
                  <a16:creationId xmlns:a16="http://schemas.microsoft.com/office/drawing/2014/main" id="{D20E631E-2C68-4E27-B833-094ECE5095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8">
              <a:extLst>
                <a:ext uri="{FF2B5EF4-FFF2-40B4-BE49-F238E27FC236}">
                  <a16:creationId xmlns:a16="http://schemas.microsoft.com/office/drawing/2014/main" id="{2446723A-FC6F-4012-8557-06069FA13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9">
              <a:extLst>
                <a:ext uri="{FF2B5EF4-FFF2-40B4-BE49-F238E27FC236}">
                  <a16:creationId xmlns:a16="http://schemas.microsoft.com/office/drawing/2014/main" id="{7F3D87D4-252C-4471-A220-28B58BF43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0">
              <a:extLst>
                <a:ext uri="{FF2B5EF4-FFF2-40B4-BE49-F238E27FC236}">
                  <a16:creationId xmlns:a16="http://schemas.microsoft.com/office/drawing/2014/main" id="{054B916A-0FD0-4006-BD6C-9D29CA03A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a:extLst>
                <a:ext uri="{FF2B5EF4-FFF2-40B4-BE49-F238E27FC236}">
                  <a16:creationId xmlns:a16="http://schemas.microsoft.com/office/drawing/2014/main" id="{2133C3B4-D163-43CB-B3FC-A1B9A1DC3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2">
              <a:extLst>
                <a:ext uri="{FF2B5EF4-FFF2-40B4-BE49-F238E27FC236}">
                  <a16:creationId xmlns:a16="http://schemas.microsoft.com/office/drawing/2014/main" id="{44DECBCA-815C-4296-B4DA-F12AD81F2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3">
              <a:extLst>
                <a:ext uri="{FF2B5EF4-FFF2-40B4-BE49-F238E27FC236}">
                  <a16:creationId xmlns:a16="http://schemas.microsoft.com/office/drawing/2014/main" id="{B6C3CA6F-2113-4095-B77D-19519074C1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a:extLst>
                <a:ext uri="{FF2B5EF4-FFF2-40B4-BE49-F238E27FC236}">
                  <a16:creationId xmlns:a16="http://schemas.microsoft.com/office/drawing/2014/main" id="{6A23EEC5-4C2F-4460-B6F6-A6852C46F1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5">
              <a:extLst>
                <a:ext uri="{FF2B5EF4-FFF2-40B4-BE49-F238E27FC236}">
                  <a16:creationId xmlns:a16="http://schemas.microsoft.com/office/drawing/2014/main" id="{9CAEC751-845A-4873-BCB3-29B7EF60F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6">
              <a:extLst>
                <a:ext uri="{FF2B5EF4-FFF2-40B4-BE49-F238E27FC236}">
                  <a16:creationId xmlns:a16="http://schemas.microsoft.com/office/drawing/2014/main" id="{FA38FC93-11A4-4EB5-BC13-85FB353CD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7">
              <a:extLst>
                <a:ext uri="{FF2B5EF4-FFF2-40B4-BE49-F238E27FC236}">
                  <a16:creationId xmlns:a16="http://schemas.microsoft.com/office/drawing/2014/main" id="{B5B6AC4D-E640-47F2-AA5A-9F9A1DB88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8">
              <a:extLst>
                <a:ext uri="{FF2B5EF4-FFF2-40B4-BE49-F238E27FC236}">
                  <a16:creationId xmlns:a16="http://schemas.microsoft.com/office/drawing/2014/main" id="{962630FB-473F-4D83-8B9F-EC52E31CA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9">
              <a:extLst>
                <a:ext uri="{FF2B5EF4-FFF2-40B4-BE49-F238E27FC236}">
                  <a16:creationId xmlns:a16="http://schemas.microsoft.com/office/drawing/2014/main" id="{035721E2-E73B-4E57-92E2-DE71F0D17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0">
              <a:extLst>
                <a:ext uri="{FF2B5EF4-FFF2-40B4-BE49-F238E27FC236}">
                  <a16:creationId xmlns:a16="http://schemas.microsoft.com/office/drawing/2014/main" id="{3071D074-66CD-4273-AF66-207364BA3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1">
              <a:extLst>
                <a:ext uri="{FF2B5EF4-FFF2-40B4-BE49-F238E27FC236}">
                  <a16:creationId xmlns:a16="http://schemas.microsoft.com/office/drawing/2014/main" id="{4197CB22-95EA-4E41-94A6-6BCE8C027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2">
              <a:extLst>
                <a:ext uri="{FF2B5EF4-FFF2-40B4-BE49-F238E27FC236}">
                  <a16:creationId xmlns:a16="http://schemas.microsoft.com/office/drawing/2014/main" id="{622F5B4E-EBC2-4021-A986-B40B49442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a:extLst>
                <a:ext uri="{FF2B5EF4-FFF2-40B4-BE49-F238E27FC236}">
                  <a16:creationId xmlns:a16="http://schemas.microsoft.com/office/drawing/2014/main" id="{A1450C78-508B-412D-8354-C6AE7E9F9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D2C6055-EB42-4E7C-B358-308A54C71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6" name="Rectangle 65">
              <a:extLst>
                <a:ext uri="{FF2B5EF4-FFF2-40B4-BE49-F238E27FC236}">
                  <a16:creationId xmlns:a16="http://schemas.microsoft.com/office/drawing/2014/main" id="{8A0384A8-C4E8-407C-BD44-2B989327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39">
              <a:extLst>
                <a:ext uri="{FF2B5EF4-FFF2-40B4-BE49-F238E27FC236}">
                  <a16:creationId xmlns:a16="http://schemas.microsoft.com/office/drawing/2014/main" id="{B7F9FA9E-2650-4B17-BA91-C12C0C5F9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96B943E-BAEE-4DC2-87CB-78F6E433D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E7D82A8-E32C-F342-9044-29C99ADC8D9C}"/>
              </a:ext>
            </a:extLst>
          </p:cNvPr>
          <p:cNvSpPr>
            <a:spLocks noGrp="1"/>
          </p:cNvSpPr>
          <p:nvPr>
            <p:ph type="ctrTitle"/>
          </p:nvPr>
        </p:nvSpPr>
        <p:spPr>
          <a:xfrm>
            <a:off x="895415" y="2075504"/>
            <a:ext cx="3654569" cy="2042725"/>
          </a:xfrm>
        </p:spPr>
        <p:txBody>
          <a:bodyPr>
            <a:normAutofit/>
          </a:bodyPr>
          <a:lstStyle/>
          <a:p>
            <a:r>
              <a:rPr lang="en-US" dirty="0">
                <a:solidFill>
                  <a:schemeClr val="tx1"/>
                </a:solidFill>
                <a:latin typeface="Candara" panose="020E0502030303020204" pitchFamily="34" charset="0"/>
              </a:rPr>
              <a:t>GCSE SPANISH</a:t>
            </a:r>
          </a:p>
        </p:txBody>
      </p:sp>
      <p:pic>
        <p:nvPicPr>
          <p:cNvPr id="6" name="Picture 5">
            <a:extLst>
              <a:ext uri="{FF2B5EF4-FFF2-40B4-BE49-F238E27FC236}">
                <a16:creationId xmlns:a16="http://schemas.microsoft.com/office/drawing/2014/main" id="{D9478FCD-9868-564F-A3A2-E1EEAE4AB291}"/>
              </a:ext>
            </a:extLst>
          </p:cNvPr>
          <p:cNvPicPr>
            <a:picLocks noChangeAspect="1"/>
          </p:cNvPicPr>
          <p:nvPr/>
        </p:nvPicPr>
        <p:blipFill rotWithShape="1">
          <a:blip r:embed="rId2"/>
          <a:srcRect l="464" r="44212"/>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28269602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540C-C5CE-9346-9953-57A79A2D552D}"/>
              </a:ext>
            </a:extLst>
          </p:cNvPr>
          <p:cNvSpPr>
            <a:spLocks noGrp="1"/>
          </p:cNvSpPr>
          <p:nvPr>
            <p:ph type="title"/>
          </p:nvPr>
        </p:nvSpPr>
        <p:spPr>
          <a:xfrm>
            <a:off x="3194911" y="2348406"/>
            <a:ext cx="5490224" cy="1080594"/>
          </a:xfrm>
        </p:spPr>
        <p:txBody>
          <a:bodyPr>
            <a:noAutofit/>
          </a:bodyPr>
          <a:lstStyle/>
          <a:p>
            <a:pPr algn="l"/>
            <a:r>
              <a:rPr lang="en-US" sz="2800" dirty="0">
                <a:solidFill>
                  <a:schemeClr val="tx1"/>
                </a:solidFill>
                <a:latin typeface="Candara" panose="020E0502030303020204" pitchFamily="34" charset="0"/>
              </a:rPr>
              <a:t>Written Paper</a:t>
            </a:r>
            <a:br>
              <a:rPr lang="en-US" sz="2800" dirty="0">
                <a:solidFill>
                  <a:schemeClr val="tx1"/>
                </a:solidFill>
                <a:latin typeface="Candara" panose="020E0502030303020204" pitchFamily="34" charset="0"/>
              </a:rPr>
            </a:br>
            <a:br>
              <a:rPr lang="en-US" sz="2800" dirty="0">
                <a:solidFill>
                  <a:schemeClr val="tx1"/>
                </a:solidFill>
                <a:latin typeface="Candara" panose="020E0502030303020204" pitchFamily="34" charset="0"/>
              </a:rPr>
            </a:br>
            <a:endParaRPr lang="en-US" sz="2800" dirty="0">
              <a:solidFill>
                <a:schemeClr val="tx1"/>
              </a:solidFill>
              <a:latin typeface="Candara" panose="020E0502030303020204" pitchFamily="34" charset="0"/>
            </a:endParaRPr>
          </a:p>
        </p:txBody>
      </p:sp>
      <p:sp>
        <p:nvSpPr>
          <p:cNvPr id="3" name="Text Placeholder 2">
            <a:extLst>
              <a:ext uri="{FF2B5EF4-FFF2-40B4-BE49-F238E27FC236}">
                <a16:creationId xmlns:a16="http://schemas.microsoft.com/office/drawing/2014/main" id="{AB4E2EF4-04EE-AD47-B59B-BC742979542F}"/>
              </a:ext>
            </a:extLst>
          </p:cNvPr>
          <p:cNvSpPr>
            <a:spLocks noGrp="1"/>
          </p:cNvSpPr>
          <p:nvPr>
            <p:ph type="body" idx="1"/>
          </p:nvPr>
        </p:nvSpPr>
        <p:spPr>
          <a:xfrm>
            <a:off x="3350888" y="1095938"/>
            <a:ext cx="5709985" cy="758621"/>
          </a:xfrm>
        </p:spPr>
        <p:txBody>
          <a:bodyPr>
            <a:normAutofit/>
          </a:bodyPr>
          <a:lstStyle/>
          <a:p>
            <a:pPr algn="l"/>
            <a:r>
              <a:rPr lang="en-US" sz="4000" dirty="0">
                <a:solidFill>
                  <a:schemeClr val="tx1"/>
                </a:solidFill>
                <a:latin typeface="Candara" panose="020E0502030303020204" pitchFamily="34" charset="0"/>
              </a:rPr>
              <a:t>Unit 1 Listening</a:t>
            </a:r>
          </a:p>
        </p:txBody>
      </p:sp>
      <p:sp>
        <p:nvSpPr>
          <p:cNvPr id="4" name="Title 1">
            <a:extLst>
              <a:ext uri="{FF2B5EF4-FFF2-40B4-BE49-F238E27FC236}">
                <a16:creationId xmlns:a16="http://schemas.microsoft.com/office/drawing/2014/main" id="{0E2A8BA5-31AE-FB48-BBF1-1D9B62DCB01C}"/>
              </a:ext>
            </a:extLst>
          </p:cNvPr>
          <p:cNvSpPr txBox="1">
            <a:spLocks/>
          </p:cNvSpPr>
          <p:nvPr/>
        </p:nvSpPr>
        <p:spPr>
          <a:xfrm>
            <a:off x="3194911" y="2106329"/>
            <a:ext cx="5490224" cy="1080594"/>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r>
              <a:rPr lang="en-US" sz="2800" dirty="0">
                <a:solidFill>
                  <a:schemeClr val="tx1"/>
                </a:solidFill>
                <a:latin typeface="Candara" panose="020E0502030303020204" pitchFamily="34" charset="0"/>
              </a:rPr>
              <a:t>There are two tiers of entry</a:t>
            </a:r>
          </a:p>
        </p:txBody>
      </p:sp>
      <p:sp>
        <p:nvSpPr>
          <p:cNvPr id="5" name="Title 1">
            <a:extLst>
              <a:ext uri="{FF2B5EF4-FFF2-40B4-BE49-F238E27FC236}">
                <a16:creationId xmlns:a16="http://schemas.microsoft.com/office/drawing/2014/main" id="{B846F850-7362-0347-942D-6F68BB7B3EF9}"/>
              </a:ext>
            </a:extLst>
          </p:cNvPr>
          <p:cNvSpPr txBox="1">
            <a:spLocks/>
          </p:cNvSpPr>
          <p:nvPr/>
        </p:nvSpPr>
        <p:spPr>
          <a:xfrm>
            <a:off x="3194911" y="3225948"/>
            <a:ext cx="5490224" cy="1080594"/>
          </a:xfrm>
          <a:prstGeom prst="rect">
            <a:avLst/>
          </a:prstGeom>
        </p:spPr>
        <p:txBody>
          <a:bodyPr vert="horz" lIns="228600" tIns="228600" rIns="228600" bIns="0" rtlCol="0" anchor="b">
            <a:no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r>
              <a:rPr lang="en-US" sz="2800" dirty="0">
                <a:solidFill>
                  <a:schemeClr val="tx1"/>
                </a:solidFill>
                <a:latin typeface="Candara" panose="020E0502030303020204" pitchFamily="34" charset="0"/>
              </a:rPr>
              <a:t>Foundation 35 minutes</a:t>
            </a:r>
            <a:br>
              <a:rPr lang="en-US" sz="2800" dirty="0">
                <a:solidFill>
                  <a:schemeClr val="tx1"/>
                </a:solidFill>
                <a:latin typeface="Candara" panose="020E0502030303020204" pitchFamily="34" charset="0"/>
              </a:rPr>
            </a:br>
            <a:br>
              <a:rPr lang="en-US" sz="2800" dirty="0">
                <a:solidFill>
                  <a:schemeClr val="tx1"/>
                </a:solidFill>
                <a:latin typeface="Candara" panose="020E0502030303020204" pitchFamily="34" charset="0"/>
              </a:rPr>
            </a:br>
            <a:endParaRPr lang="en-US" sz="2800" dirty="0">
              <a:solidFill>
                <a:schemeClr val="tx1"/>
              </a:solidFill>
              <a:latin typeface="Candara" panose="020E0502030303020204" pitchFamily="34" charset="0"/>
            </a:endParaRPr>
          </a:p>
        </p:txBody>
      </p:sp>
      <p:sp>
        <p:nvSpPr>
          <p:cNvPr id="6" name="Title 1">
            <a:extLst>
              <a:ext uri="{FF2B5EF4-FFF2-40B4-BE49-F238E27FC236}">
                <a16:creationId xmlns:a16="http://schemas.microsoft.com/office/drawing/2014/main" id="{A50D4ACF-F041-694D-8514-F5642B14822C}"/>
              </a:ext>
            </a:extLst>
          </p:cNvPr>
          <p:cNvSpPr txBox="1">
            <a:spLocks/>
          </p:cNvSpPr>
          <p:nvPr/>
        </p:nvSpPr>
        <p:spPr>
          <a:xfrm>
            <a:off x="3194911" y="3705581"/>
            <a:ext cx="5490224" cy="1080594"/>
          </a:xfrm>
          <a:prstGeom prst="rect">
            <a:avLst/>
          </a:prstGeom>
        </p:spPr>
        <p:txBody>
          <a:bodyPr vert="horz" lIns="228600" tIns="228600" rIns="228600" bIns="0" rtlCol="0" anchor="b">
            <a:no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r>
              <a:rPr lang="en-US" sz="2800" dirty="0">
                <a:solidFill>
                  <a:schemeClr val="tx1"/>
                </a:solidFill>
                <a:latin typeface="Candara" panose="020E0502030303020204" pitchFamily="34" charset="0"/>
              </a:rPr>
              <a:t>Higher 45 minutes</a:t>
            </a:r>
            <a:br>
              <a:rPr lang="en-US" sz="2800" dirty="0">
                <a:solidFill>
                  <a:schemeClr val="tx1"/>
                </a:solidFill>
                <a:latin typeface="Candara" panose="020E0502030303020204" pitchFamily="34" charset="0"/>
              </a:rPr>
            </a:br>
            <a:br>
              <a:rPr lang="en-US" sz="2800" dirty="0">
                <a:solidFill>
                  <a:schemeClr val="tx1"/>
                </a:solidFill>
                <a:latin typeface="Candara" panose="020E0502030303020204" pitchFamily="34" charset="0"/>
              </a:rPr>
            </a:br>
            <a:endParaRPr lang="en-US" sz="2800" dirty="0">
              <a:solidFill>
                <a:schemeClr val="tx1"/>
              </a:solidFill>
              <a:latin typeface="Candara" panose="020E0502030303020204" pitchFamily="34" charset="0"/>
            </a:endParaRPr>
          </a:p>
        </p:txBody>
      </p:sp>
      <p:sp>
        <p:nvSpPr>
          <p:cNvPr id="7" name="Title 1">
            <a:extLst>
              <a:ext uri="{FF2B5EF4-FFF2-40B4-BE49-F238E27FC236}">
                <a16:creationId xmlns:a16="http://schemas.microsoft.com/office/drawing/2014/main" id="{D7A14878-CF24-D343-AF08-EB93B3D95804}"/>
              </a:ext>
            </a:extLst>
          </p:cNvPr>
          <p:cNvSpPr txBox="1">
            <a:spLocks/>
          </p:cNvSpPr>
          <p:nvPr/>
        </p:nvSpPr>
        <p:spPr>
          <a:xfrm>
            <a:off x="3194911" y="4306542"/>
            <a:ext cx="5490224" cy="1080594"/>
          </a:xfrm>
          <a:prstGeom prst="rect">
            <a:avLst/>
          </a:prstGeom>
        </p:spPr>
        <p:txBody>
          <a:bodyPr vert="horz" lIns="228600" tIns="228600" rIns="228600" bIns="0" rtlCol="0" anchor="b">
            <a:no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r>
              <a:rPr lang="en-US" sz="2800" dirty="0">
                <a:solidFill>
                  <a:schemeClr val="tx1"/>
                </a:solidFill>
                <a:latin typeface="Candara" panose="020E0502030303020204" pitchFamily="34" charset="0"/>
              </a:rPr>
              <a:t>12 questions</a:t>
            </a:r>
            <a:br>
              <a:rPr lang="en-US" sz="2800" dirty="0">
                <a:solidFill>
                  <a:schemeClr val="tx1"/>
                </a:solidFill>
                <a:latin typeface="Candara" panose="020E0502030303020204" pitchFamily="34" charset="0"/>
              </a:rPr>
            </a:br>
            <a:br>
              <a:rPr lang="en-US" sz="2800" dirty="0">
                <a:solidFill>
                  <a:schemeClr val="tx1"/>
                </a:solidFill>
                <a:latin typeface="Candara" panose="020E0502030303020204" pitchFamily="34" charset="0"/>
              </a:rPr>
            </a:br>
            <a:endParaRPr lang="en-US" sz="28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4183428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anim calcmode="lin" valueType="num">
                                      <p:cBhvr>
                                        <p:cTn id="4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540C-C5CE-9346-9953-57A79A2D552D}"/>
              </a:ext>
            </a:extLst>
          </p:cNvPr>
          <p:cNvSpPr>
            <a:spLocks noGrp="1"/>
          </p:cNvSpPr>
          <p:nvPr>
            <p:ph type="title"/>
          </p:nvPr>
        </p:nvSpPr>
        <p:spPr>
          <a:xfrm>
            <a:off x="3350887" y="2547571"/>
            <a:ext cx="4370343" cy="911863"/>
          </a:xfrm>
        </p:spPr>
        <p:txBody>
          <a:bodyPr>
            <a:normAutofit fontScale="90000"/>
          </a:bodyPr>
          <a:lstStyle/>
          <a:p>
            <a:r>
              <a:rPr lang="en-US" sz="2400" dirty="0">
                <a:solidFill>
                  <a:schemeClr val="tx1"/>
                </a:solidFill>
                <a:latin typeface="Candara" panose="020E0502030303020204" pitchFamily="34" charset="0"/>
              </a:rPr>
              <a:t>You will have 2 role-plays to complete each worth 10 marks</a:t>
            </a:r>
            <a:br>
              <a:rPr lang="en-US" sz="2400" dirty="0">
                <a:solidFill>
                  <a:schemeClr val="tx1"/>
                </a:solidFill>
                <a:latin typeface="Candara" panose="020E0502030303020204" pitchFamily="34" charset="0"/>
              </a:rPr>
            </a:br>
            <a:br>
              <a:rPr lang="en-US" sz="2400" dirty="0">
                <a:solidFill>
                  <a:schemeClr val="tx1"/>
                </a:solidFill>
                <a:latin typeface="Candara" panose="020E0502030303020204" pitchFamily="34" charset="0"/>
              </a:rPr>
            </a:br>
            <a:endParaRPr lang="en-US" sz="2400" dirty="0">
              <a:solidFill>
                <a:schemeClr val="tx1"/>
              </a:solidFill>
              <a:latin typeface="Candara" panose="020E0502030303020204" pitchFamily="34" charset="0"/>
            </a:endParaRPr>
          </a:p>
        </p:txBody>
      </p:sp>
      <p:sp>
        <p:nvSpPr>
          <p:cNvPr id="3" name="Text Placeholder 2">
            <a:extLst>
              <a:ext uri="{FF2B5EF4-FFF2-40B4-BE49-F238E27FC236}">
                <a16:creationId xmlns:a16="http://schemas.microsoft.com/office/drawing/2014/main" id="{AB4E2EF4-04EE-AD47-B59B-BC742979542F}"/>
              </a:ext>
            </a:extLst>
          </p:cNvPr>
          <p:cNvSpPr>
            <a:spLocks noGrp="1"/>
          </p:cNvSpPr>
          <p:nvPr>
            <p:ph type="body" idx="1"/>
          </p:nvPr>
        </p:nvSpPr>
        <p:spPr>
          <a:xfrm>
            <a:off x="3606429" y="1068786"/>
            <a:ext cx="4979142" cy="911863"/>
          </a:xfrm>
        </p:spPr>
        <p:txBody>
          <a:bodyPr>
            <a:normAutofit/>
          </a:bodyPr>
          <a:lstStyle/>
          <a:p>
            <a:r>
              <a:rPr lang="en-US" sz="4800" dirty="0">
                <a:solidFill>
                  <a:schemeClr val="tx1"/>
                </a:solidFill>
                <a:latin typeface="Candara" panose="020E0502030303020204" pitchFamily="34" charset="0"/>
              </a:rPr>
              <a:t>Unit 2 Speaking</a:t>
            </a:r>
          </a:p>
        </p:txBody>
      </p:sp>
      <p:sp>
        <p:nvSpPr>
          <p:cNvPr id="4" name="Title 1">
            <a:extLst>
              <a:ext uri="{FF2B5EF4-FFF2-40B4-BE49-F238E27FC236}">
                <a16:creationId xmlns:a16="http://schemas.microsoft.com/office/drawing/2014/main" id="{0E2A8BA5-31AE-FB48-BBF1-1D9B62DCB01C}"/>
              </a:ext>
            </a:extLst>
          </p:cNvPr>
          <p:cNvSpPr txBox="1">
            <a:spLocks/>
          </p:cNvSpPr>
          <p:nvPr/>
        </p:nvSpPr>
        <p:spPr>
          <a:xfrm>
            <a:off x="3350886" y="2631936"/>
            <a:ext cx="4370343" cy="911863"/>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400" dirty="0">
                <a:solidFill>
                  <a:schemeClr val="tx1"/>
                </a:solidFill>
                <a:latin typeface="Candara" panose="020E0502030303020204" pitchFamily="34" charset="0"/>
              </a:rPr>
              <a:t>You will complete 2 conversation topics</a:t>
            </a:r>
          </a:p>
        </p:txBody>
      </p:sp>
      <p:sp>
        <p:nvSpPr>
          <p:cNvPr id="5" name="Title 1">
            <a:extLst>
              <a:ext uri="{FF2B5EF4-FFF2-40B4-BE49-F238E27FC236}">
                <a16:creationId xmlns:a16="http://schemas.microsoft.com/office/drawing/2014/main" id="{B846F850-7362-0347-942D-6F68BB7B3EF9}"/>
              </a:ext>
            </a:extLst>
          </p:cNvPr>
          <p:cNvSpPr txBox="1">
            <a:spLocks/>
          </p:cNvSpPr>
          <p:nvPr/>
        </p:nvSpPr>
        <p:spPr>
          <a:xfrm>
            <a:off x="2587902" y="3369425"/>
            <a:ext cx="4370343" cy="911863"/>
          </a:xfrm>
          <a:prstGeom prst="rect">
            <a:avLst/>
          </a:prstGeom>
        </p:spPr>
        <p:txBody>
          <a:bodyPr vert="horz" lIns="228600" tIns="228600" rIns="228600" bIns="0" rtlCol="0" anchor="b">
            <a:normAutofit fontScale="92500" lnSpcReduction="20000"/>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400" dirty="0">
                <a:solidFill>
                  <a:schemeClr val="tx1"/>
                </a:solidFill>
                <a:latin typeface="Candara" panose="020E0502030303020204" pitchFamily="34" charset="0"/>
              </a:rPr>
              <a:t>Each worth 20 marks</a:t>
            </a:r>
            <a:br>
              <a:rPr lang="en-US" sz="2400" dirty="0">
                <a:solidFill>
                  <a:schemeClr val="tx1"/>
                </a:solidFill>
                <a:latin typeface="Candara" panose="020E0502030303020204" pitchFamily="34" charset="0"/>
              </a:rPr>
            </a:br>
            <a:br>
              <a:rPr lang="en-US" sz="2400" dirty="0">
                <a:solidFill>
                  <a:schemeClr val="tx1"/>
                </a:solidFill>
                <a:latin typeface="Candara" panose="020E0502030303020204" pitchFamily="34" charset="0"/>
              </a:rPr>
            </a:br>
            <a:endParaRPr lang="en-US" sz="2400" dirty="0">
              <a:solidFill>
                <a:schemeClr val="tx1"/>
              </a:solidFill>
              <a:latin typeface="Candara" panose="020E0502030303020204" pitchFamily="34" charset="0"/>
            </a:endParaRPr>
          </a:p>
        </p:txBody>
      </p:sp>
      <p:sp>
        <p:nvSpPr>
          <p:cNvPr id="6" name="Title 1">
            <a:extLst>
              <a:ext uri="{FF2B5EF4-FFF2-40B4-BE49-F238E27FC236}">
                <a16:creationId xmlns:a16="http://schemas.microsoft.com/office/drawing/2014/main" id="{A50D4ACF-F041-694D-8514-F5642B14822C}"/>
              </a:ext>
            </a:extLst>
          </p:cNvPr>
          <p:cNvSpPr txBox="1">
            <a:spLocks/>
          </p:cNvSpPr>
          <p:nvPr/>
        </p:nvSpPr>
        <p:spPr>
          <a:xfrm>
            <a:off x="2339375" y="3429000"/>
            <a:ext cx="4370343" cy="911863"/>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400" dirty="0">
                <a:solidFill>
                  <a:schemeClr val="tx1"/>
                </a:solidFill>
                <a:latin typeface="Candara" panose="020E0502030303020204" pitchFamily="34" charset="0"/>
              </a:rPr>
              <a:t>Total Marks 60</a:t>
            </a:r>
          </a:p>
        </p:txBody>
      </p:sp>
      <p:sp>
        <p:nvSpPr>
          <p:cNvPr id="7" name="Title 1">
            <a:extLst>
              <a:ext uri="{FF2B5EF4-FFF2-40B4-BE49-F238E27FC236}">
                <a16:creationId xmlns:a16="http://schemas.microsoft.com/office/drawing/2014/main" id="{D7A14878-CF24-D343-AF08-EB93B3D95804}"/>
              </a:ext>
            </a:extLst>
          </p:cNvPr>
          <p:cNvSpPr txBox="1">
            <a:spLocks/>
          </p:cNvSpPr>
          <p:nvPr/>
        </p:nvSpPr>
        <p:spPr>
          <a:xfrm>
            <a:off x="2450586" y="4562845"/>
            <a:ext cx="4370343" cy="911863"/>
          </a:xfrm>
          <a:prstGeom prst="rect">
            <a:avLst/>
          </a:prstGeom>
        </p:spPr>
        <p:txBody>
          <a:bodyPr vert="horz" lIns="228600" tIns="228600" rIns="228600" bIns="0" rtlCol="0" anchor="b">
            <a:no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400" dirty="0">
                <a:solidFill>
                  <a:schemeClr val="tx1"/>
                </a:solidFill>
                <a:latin typeface="Candara" panose="020E0502030303020204" pitchFamily="34" charset="0"/>
              </a:rPr>
              <a:t>Max time 12 mins</a:t>
            </a:r>
            <a:br>
              <a:rPr lang="en-US" sz="2400" dirty="0">
                <a:solidFill>
                  <a:schemeClr val="tx1"/>
                </a:solidFill>
                <a:latin typeface="Candara" panose="020E0502030303020204" pitchFamily="34" charset="0"/>
              </a:rPr>
            </a:br>
            <a:br>
              <a:rPr lang="en-US" sz="2400" dirty="0">
                <a:solidFill>
                  <a:schemeClr val="tx1"/>
                </a:solidFill>
                <a:latin typeface="Candara" panose="020E0502030303020204" pitchFamily="34" charset="0"/>
              </a:rPr>
            </a:br>
            <a:endParaRPr lang="en-US"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76238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anim calcmode="lin" valueType="num">
                                      <p:cBhvr>
                                        <p:cTn id="4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BE39-14C4-594A-B25A-BE6721D990A4}"/>
              </a:ext>
            </a:extLst>
          </p:cNvPr>
          <p:cNvSpPr>
            <a:spLocks noGrp="1"/>
          </p:cNvSpPr>
          <p:nvPr>
            <p:ph type="title"/>
          </p:nvPr>
        </p:nvSpPr>
        <p:spPr>
          <a:xfrm>
            <a:off x="1842930" y="1716610"/>
            <a:ext cx="5490224" cy="557724"/>
          </a:xfrm>
        </p:spPr>
        <p:txBody>
          <a:bodyPr>
            <a:normAutofit/>
          </a:bodyPr>
          <a:lstStyle/>
          <a:p>
            <a:r>
              <a:rPr lang="en-US" sz="2000" dirty="0">
                <a:solidFill>
                  <a:schemeClr val="tx1"/>
                </a:solidFill>
                <a:latin typeface="Candara" panose="020E0502030303020204" pitchFamily="34" charset="0"/>
              </a:rPr>
              <a:t>Written  assessment</a:t>
            </a:r>
          </a:p>
        </p:txBody>
      </p:sp>
      <p:sp>
        <p:nvSpPr>
          <p:cNvPr id="3" name="Text Placeholder 2">
            <a:extLst>
              <a:ext uri="{FF2B5EF4-FFF2-40B4-BE49-F238E27FC236}">
                <a16:creationId xmlns:a16="http://schemas.microsoft.com/office/drawing/2014/main" id="{DB88BB37-5661-8C41-909E-F7CDCF30C5A3}"/>
              </a:ext>
            </a:extLst>
          </p:cNvPr>
          <p:cNvSpPr>
            <a:spLocks noGrp="1"/>
          </p:cNvSpPr>
          <p:nvPr>
            <p:ph type="body" idx="1"/>
          </p:nvPr>
        </p:nvSpPr>
        <p:spPr>
          <a:xfrm>
            <a:off x="3027666" y="1045132"/>
            <a:ext cx="6136668" cy="1036411"/>
          </a:xfrm>
        </p:spPr>
        <p:txBody>
          <a:bodyPr>
            <a:normAutofit/>
          </a:bodyPr>
          <a:lstStyle/>
          <a:p>
            <a:r>
              <a:rPr lang="en-US" sz="4000" dirty="0">
                <a:solidFill>
                  <a:schemeClr val="tx1"/>
                </a:solidFill>
                <a:latin typeface="Candara" panose="020E0502030303020204" pitchFamily="34" charset="0"/>
              </a:rPr>
              <a:t>Unit 3 Reading</a:t>
            </a:r>
          </a:p>
        </p:txBody>
      </p:sp>
      <p:sp>
        <p:nvSpPr>
          <p:cNvPr id="4" name="Title 1">
            <a:extLst>
              <a:ext uri="{FF2B5EF4-FFF2-40B4-BE49-F238E27FC236}">
                <a16:creationId xmlns:a16="http://schemas.microsoft.com/office/drawing/2014/main" id="{2EBFEBAC-9FF7-1942-877E-7AFF70551C5C}"/>
              </a:ext>
            </a:extLst>
          </p:cNvPr>
          <p:cNvSpPr txBox="1">
            <a:spLocks/>
          </p:cNvSpPr>
          <p:nvPr/>
        </p:nvSpPr>
        <p:spPr>
          <a:xfrm>
            <a:off x="3350888" y="2347525"/>
            <a:ext cx="5490224" cy="557724"/>
          </a:xfrm>
          <a:prstGeom prst="rect">
            <a:avLst/>
          </a:prstGeom>
        </p:spPr>
        <p:txBody>
          <a:bodyPr vert="horz" lIns="228600" tIns="228600" rIns="228600" bIns="0" rtlCol="0" anchor="b">
            <a:no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000" dirty="0">
                <a:solidFill>
                  <a:schemeClr val="tx1"/>
                </a:solidFill>
                <a:latin typeface="Candara" panose="020E0502030303020204" pitchFamily="34" charset="0"/>
              </a:rPr>
              <a:t>This paper will last 50 minutes (foundation) or 1 hour (higher)</a:t>
            </a:r>
          </a:p>
        </p:txBody>
      </p:sp>
      <p:sp>
        <p:nvSpPr>
          <p:cNvPr id="5" name="Title 1">
            <a:extLst>
              <a:ext uri="{FF2B5EF4-FFF2-40B4-BE49-F238E27FC236}">
                <a16:creationId xmlns:a16="http://schemas.microsoft.com/office/drawing/2014/main" id="{125F50AC-A7F4-1346-ABE6-5164D5007228}"/>
              </a:ext>
            </a:extLst>
          </p:cNvPr>
          <p:cNvSpPr txBox="1">
            <a:spLocks/>
          </p:cNvSpPr>
          <p:nvPr/>
        </p:nvSpPr>
        <p:spPr>
          <a:xfrm>
            <a:off x="2674740" y="2626387"/>
            <a:ext cx="5490224" cy="557724"/>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000" dirty="0">
                <a:solidFill>
                  <a:schemeClr val="tx1"/>
                </a:solidFill>
                <a:latin typeface="Candara" panose="020E0502030303020204" pitchFamily="34" charset="0"/>
              </a:rPr>
              <a:t>Students will answer 12 questions</a:t>
            </a:r>
          </a:p>
        </p:txBody>
      </p:sp>
      <p:sp>
        <p:nvSpPr>
          <p:cNvPr id="6" name="Title 1">
            <a:extLst>
              <a:ext uri="{FF2B5EF4-FFF2-40B4-BE49-F238E27FC236}">
                <a16:creationId xmlns:a16="http://schemas.microsoft.com/office/drawing/2014/main" id="{2B7731D9-ABEC-7D45-A365-745613D39315}"/>
              </a:ext>
            </a:extLst>
          </p:cNvPr>
          <p:cNvSpPr txBox="1">
            <a:spLocks/>
          </p:cNvSpPr>
          <p:nvPr/>
        </p:nvSpPr>
        <p:spPr>
          <a:xfrm>
            <a:off x="1547498" y="3062899"/>
            <a:ext cx="5490224" cy="557724"/>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000" dirty="0">
                <a:solidFill>
                  <a:schemeClr val="tx1"/>
                </a:solidFill>
                <a:latin typeface="Candara" panose="020E0502030303020204" pitchFamily="34" charset="0"/>
              </a:rPr>
              <a:t>Gap filling</a:t>
            </a:r>
          </a:p>
        </p:txBody>
      </p:sp>
      <p:sp>
        <p:nvSpPr>
          <p:cNvPr id="7" name="Title 1">
            <a:extLst>
              <a:ext uri="{FF2B5EF4-FFF2-40B4-BE49-F238E27FC236}">
                <a16:creationId xmlns:a16="http://schemas.microsoft.com/office/drawing/2014/main" id="{6D564DA1-AAC9-F348-B948-A6225886597E}"/>
              </a:ext>
            </a:extLst>
          </p:cNvPr>
          <p:cNvSpPr txBox="1">
            <a:spLocks/>
          </p:cNvSpPr>
          <p:nvPr/>
        </p:nvSpPr>
        <p:spPr>
          <a:xfrm>
            <a:off x="2044804" y="3569692"/>
            <a:ext cx="5490224" cy="557724"/>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000" dirty="0">
                <a:solidFill>
                  <a:schemeClr val="tx1"/>
                </a:solidFill>
                <a:latin typeface="Candara" panose="020E0502030303020204" pitchFamily="34" charset="0"/>
              </a:rPr>
              <a:t>Answering in English</a:t>
            </a:r>
          </a:p>
        </p:txBody>
      </p:sp>
      <p:sp>
        <p:nvSpPr>
          <p:cNvPr id="8" name="Title 1">
            <a:extLst>
              <a:ext uri="{FF2B5EF4-FFF2-40B4-BE49-F238E27FC236}">
                <a16:creationId xmlns:a16="http://schemas.microsoft.com/office/drawing/2014/main" id="{0486EC75-EFED-5C4A-B88B-B502FA936AC4}"/>
              </a:ext>
            </a:extLst>
          </p:cNvPr>
          <p:cNvSpPr txBox="1">
            <a:spLocks/>
          </p:cNvSpPr>
          <p:nvPr/>
        </p:nvSpPr>
        <p:spPr>
          <a:xfrm>
            <a:off x="2044804" y="3990747"/>
            <a:ext cx="5490224" cy="557724"/>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000" dirty="0">
                <a:solidFill>
                  <a:schemeClr val="tx1"/>
                </a:solidFill>
                <a:latin typeface="Candara" panose="020E0502030303020204" pitchFamily="34" charset="0"/>
              </a:rPr>
              <a:t>Answering in Spanish</a:t>
            </a:r>
          </a:p>
        </p:txBody>
      </p:sp>
      <p:sp>
        <p:nvSpPr>
          <p:cNvPr id="9" name="Title 1">
            <a:extLst>
              <a:ext uri="{FF2B5EF4-FFF2-40B4-BE49-F238E27FC236}">
                <a16:creationId xmlns:a16="http://schemas.microsoft.com/office/drawing/2014/main" id="{3050BEAC-3462-A846-92E8-4D0332605513}"/>
              </a:ext>
            </a:extLst>
          </p:cNvPr>
          <p:cNvSpPr txBox="1">
            <a:spLocks/>
          </p:cNvSpPr>
          <p:nvPr/>
        </p:nvSpPr>
        <p:spPr>
          <a:xfrm>
            <a:off x="2674740" y="4481219"/>
            <a:ext cx="5490224" cy="557724"/>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sz="2000" dirty="0">
                <a:solidFill>
                  <a:schemeClr val="tx1"/>
                </a:solidFill>
                <a:latin typeface="Candara" panose="020E0502030303020204" pitchFamily="34" charset="0"/>
              </a:rPr>
              <a:t>Translation from </a:t>
            </a:r>
            <a:r>
              <a:rPr lang="en-US" sz="2000" dirty="0" err="1">
                <a:solidFill>
                  <a:schemeClr val="tx1"/>
                </a:solidFill>
                <a:latin typeface="Candara" panose="020E0502030303020204" pitchFamily="34" charset="0"/>
              </a:rPr>
              <a:t>Spanishto</a:t>
            </a:r>
            <a:r>
              <a:rPr lang="en-US" sz="2000" dirty="0">
                <a:solidFill>
                  <a:schemeClr val="tx1"/>
                </a:solidFill>
                <a:latin typeface="Candara" panose="020E0502030303020204" pitchFamily="34" charset="0"/>
              </a:rPr>
              <a:t> English</a:t>
            </a:r>
          </a:p>
        </p:txBody>
      </p:sp>
    </p:spTree>
    <p:extLst>
      <p:ext uri="{BB962C8B-B14F-4D97-AF65-F5344CB8AC3E}">
        <p14:creationId xmlns:p14="http://schemas.microsoft.com/office/powerpoint/2010/main" val="3466446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anim calcmode="lin" valueType="num">
                                      <p:cBhvr>
                                        <p:cTn id="4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8"/>
                                        </p:tgtEl>
                                        <p:attrNameLst>
                                          <p:attrName>ppt_y</p:attrName>
                                        </p:attrNameLst>
                                      </p:cBhvr>
                                      <p:tavLst>
                                        <p:tav tm="0">
                                          <p:val>
                                            <p:strVal val="#ppt_y"/>
                                          </p:val>
                                        </p:tav>
                                        <p:tav tm="100000">
                                          <p:val>
                                            <p:strVal val="#ppt_y"/>
                                          </p:val>
                                        </p:tav>
                                      </p:tavLst>
                                    </p:anim>
                                    <p:anim calcmode="lin" valueType="num">
                                      <p:cBhvr>
                                        <p:cTn id="5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gtEl>
                                        <p:attrNameLst>
                                          <p:attrName>ppt_y</p:attrName>
                                        </p:attrNameLst>
                                      </p:cBhvr>
                                      <p:tavLst>
                                        <p:tav tm="0">
                                          <p:val>
                                            <p:strVal val="#ppt_y"/>
                                          </p:val>
                                        </p:tav>
                                        <p:tav tm="100000">
                                          <p:val>
                                            <p:strVal val="#ppt_y"/>
                                          </p:val>
                                        </p:tav>
                                      </p:tavLst>
                                    </p:anim>
                                    <p:anim calcmode="lin" valueType="num">
                                      <p:cBhvr>
                                        <p:cTn id="6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B420-2837-9142-8D91-3882EE4ADE33}"/>
              </a:ext>
            </a:extLst>
          </p:cNvPr>
          <p:cNvSpPr>
            <a:spLocks noGrp="1"/>
          </p:cNvSpPr>
          <p:nvPr>
            <p:ph type="title"/>
          </p:nvPr>
        </p:nvSpPr>
        <p:spPr>
          <a:xfrm>
            <a:off x="3357561" y="4212464"/>
            <a:ext cx="5490224" cy="565439"/>
          </a:xfrm>
        </p:spPr>
        <p:txBody>
          <a:bodyPr>
            <a:normAutofit/>
          </a:bodyPr>
          <a:lstStyle/>
          <a:p>
            <a:pPr algn="l"/>
            <a:r>
              <a:rPr lang="en-US" sz="2000" dirty="0">
                <a:solidFill>
                  <a:schemeClr val="tx1"/>
                </a:solidFill>
                <a:latin typeface="Candara" panose="020E0502030303020204" pitchFamily="34" charset="0"/>
              </a:rPr>
              <a:t>Extended essay questions (130 – 150 words)</a:t>
            </a:r>
          </a:p>
        </p:txBody>
      </p:sp>
      <p:sp>
        <p:nvSpPr>
          <p:cNvPr id="3" name="Text Placeholder 2">
            <a:extLst>
              <a:ext uri="{FF2B5EF4-FFF2-40B4-BE49-F238E27FC236}">
                <a16:creationId xmlns:a16="http://schemas.microsoft.com/office/drawing/2014/main" id="{BBB8DB84-E253-8043-847A-04C1992A5DF5}"/>
              </a:ext>
            </a:extLst>
          </p:cNvPr>
          <p:cNvSpPr>
            <a:spLocks noGrp="1"/>
          </p:cNvSpPr>
          <p:nvPr>
            <p:ph type="body" idx="1"/>
          </p:nvPr>
        </p:nvSpPr>
        <p:spPr>
          <a:xfrm>
            <a:off x="2795055" y="1196855"/>
            <a:ext cx="6601889" cy="898633"/>
          </a:xfrm>
        </p:spPr>
        <p:txBody>
          <a:bodyPr>
            <a:normAutofit/>
          </a:bodyPr>
          <a:lstStyle/>
          <a:p>
            <a:r>
              <a:rPr lang="en-US" sz="4000" dirty="0">
                <a:solidFill>
                  <a:schemeClr val="tx1"/>
                </a:solidFill>
                <a:latin typeface="Candara" panose="020E0502030303020204" pitchFamily="34" charset="0"/>
              </a:rPr>
              <a:t>Unit 4 Writing</a:t>
            </a:r>
          </a:p>
        </p:txBody>
      </p:sp>
      <p:sp>
        <p:nvSpPr>
          <p:cNvPr id="4" name="Title 1">
            <a:extLst>
              <a:ext uri="{FF2B5EF4-FFF2-40B4-BE49-F238E27FC236}">
                <a16:creationId xmlns:a16="http://schemas.microsoft.com/office/drawing/2014/main" id="{BC0C7644-BC10-3B4D-8009-B9CEE07D5B9B}"/>
              </a:ext>
            </a:extLst>
          </p:cNvPr>
          <p:cNvSpPr txBox="1">
            <a:spLocks/>
          </p:cNvSpPr>
          <p:nvPr/>
        </p:nvSpPr>
        <p:spPr>
          <a:xfrm>
            <a:off x="3344216" y="2470578"/>
            <a:ext cx="5866650" cy="779198"/>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r>
              <a:rPr lang="en-US" sz="2000" dirty="0">
                <a:solidFill>
                  <a:schemeClr val="tx1"/>
                </a:solidFill>
                <a:latin typeface="Candara" panose="020E0502030303020204" pitchFamily="34" charset="0"/>
              </a:rPr>
              <a:t>This paper will last 1 hour (foundation) or 1 hour 15 minutes (higher)</a:t>
            </a:r>
          </a:p>
        </p:txBody>
      </p:sp>
      <p:sp>
        <p:nvSpPr>
          <p:cNvPr id="5" name="Title 1">
            <a:extLst>
              <a:ext uri="{FF2B5EF4-FFF2-40B4-BE49-F238E27FC236}">
                <a16:creationId xmlns:a16="http://schemas.microsoft.com/office/drawing/2014/main" id="{DDCC46F5-7C83-E944-954A-AF109768DAB0}"/>
              </a:ext>
            </a:extLst>
          </p:cNvPr>
          <p:cNvSpPr txBox="1">
            <a:spLocks/>
          </p:cNvSpPr>
          <p:nvPr/>
        </p:nvSpPr>
        <p:spPr>
          <a:xfrm>
            <a:off x="3350888" y="3059426"/>
            <a:ext cx="5490224" cy="565439"/>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r>
              <a:rPr lang="en-US" sz="2000" dirty="0">
                <a:solidFill>
                  <a:schemeClr val="tx1"/>
                </a:solidFill>
                <a:latin typeface="Candara" panose="020E0502030303020204" pitchFamily="34" charset="0"/>
              </a:rPr>
              <a:t>Listing</a:t>
            </a:r>
          </a:p>
        </p:txBody>
      </p:sp>
      <p:sp>
        <p:nvSpPr>
          <p:cNvPr id="6" name="Title 1">
            <a:extLst>
              <a:ext uri="{FF2B5EF4-FFF2-40B4-BE49-F238E27FC236}">
                <a16:creationId xmlns:a16="http://schemas.microsoft.com/office/drawing/2014/main" id="{E0A05DE3-B563-5448-81BC-0F6B682EBEE4}"/>
              </a:ext>
            </a:extLst>
          </p:cNvPr>
          <p:cNvSpPr txBox="1">
            <a:spLocks/>
          </p:cNvSpPr>
          <p:nvPr/>
        </p:nvSpPr>
        <p:spPr>
          <a:xfrm>
            <a:off x="3370907" y="3415466"/>
            <a:ext cx="5490224" cy="565439"/>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r>
              <a:rPr lang="en-US" sz="2000" dirty="0">
                <a:solidFill>
                  <a:schemeClr val="tx1"/>
                </a:solidFill>
                <a:latin typeface="Candara" panose="020E0502030303020204" pitchFamily="34" charset="0"/>
              </a:rPr>
              <a:t>Short phrase answers </a:t>
            </a:r>
          </a:p>
        </p:txBody>
      </p:sp>
      <p:sp>
        <p:nvSpPr>
          <p:cNvPr id="7" name="Title 1">
            <a:extLst>
              <a:ext uri="{FF2B5EF4-FFF2-40B4-BE49-F238E27FC236}">
                <a16:creationId xmlns:a16="http://schemas.microsoft.com/office/drawing/2014/main" id="{346C5F23-42F0-AB44-BD6D-E626FA49885E}"/>
              </a:ext>
            </a:extLst>
          </p:cNvPr>
          <p:cNvSpPr txBox="1">
            <a:spLocks/>
          </p:cNvSpPr>
          <p:nvPr/>
        </p:nvSpPr>
        <p:spPr>
          <a:xfrm>
            <a:off x="3364234" y="3813965"/>
            <a:ext cx="5490224" cy="565439"/>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r>
              <a:rPr lang="en-US" sz="2000" dirty="0">
                <a:solidFill>
                  <a:schemeClr val="tx1"/>
                </a:solidFill>
                <a:latin typeface="Candara" panose="020E0502030303020204" pitchFamily="34" charset="0"/>
              </a:rPr>
              <a:t>Translation from English to Spanish</a:t>
            </a:r>
          </a:p>
        </p:txBody>
      </p:sp>
      <p:sp>
        <p:nvSpPr>
          <p:cNvPr id="9" name="Title 1">
            <a:extLst>
              <a:ext uri="{FF2B5EF4-FFF2-40B4-BE49-F238E27FC236}">
                <a16:creationId xmlns:a16="http://schemas.microsoft.com/office/drawing/2014/main" id="{A0F03B66-5204-924D-B0BA-F5AC77FE8A51}"/>
              </a:ext>
            </a:extLst>
          </p:cNvPr>
          <p:cNvSpPr txBox="1">
            <a:spLocks/>
          </p:cNvSpPr>
          <p:nvPr/>
        </p:nvSpPr>
        <p:spPr>
          <a:xfrm>
            <a:off x="3350888" y="2095488"/>
            <a:ext cx="5490224" cy="565439"/>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r>
              <a:rPr lang="en-US" sz="2000" dirty="0">
                <a:solidFill>
                  <a:schemeClr val="tx1"/>
                </a:solidFill>
                <a:latin typeface="Candara" panose="020E0502030303020204" pitchFamily="34" charset="0"/>
              </a:rPr>
              <a:t>Written assessment</a:t>
            </a:r>
          </a:p>
        </p:txBody>
      </p:sp>
      <p:sp>
        <p:nvSpPr>
          <p:cNvPr id="10" name="Title 1">
            <a:extLst>
              <a:ext uri="{FF2B5EF4-FFF2-40B4-BE49-F238E27FC236}">
                <a16:creationId xmlns:a16="http://schemas.microsoft.com/office/drawing/2014/main" id="{05C5DD0F-E13F-0946-8458-741E946123E3}"/>
              </a:ext>
            </a:extLst>
          </p:cNvPr>
          <p:cNvSpPr txBox="1">
            <a:spLocks/>
          </p:cNvSpPr>
          <p:nvPr/>
        </p:nvSpPr>
        <p:spPr>
          <a:xfrm>
            <a:off x="3601719" y="3081586"/>
            <a:ext cx="5490224" cy="565439"/>
          </a:xfrm>
          <a:prstGeom prst="rect">
            <a:avLst/>
          </a:prstGeom>
        </p:spPr>
        <p:txBody>
          <a:bodyPr vert="horz" lIns="228600" tIns="228600" rIns="228600" bIns="0" rtlCol="0" anchor="b">
            <a:normAutofit/>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pPr algn="l"/>
            <a:endParaRPr lang="en-US" sz="20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207368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p:cTn id="4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7"/>
                                        </p:tgtEl>
                                        <p:attrNameLst>
                                          <p:attrName>ppt_y</p:attrName>
                                        </p:attrNameLst>
                                      </p:cBhvr>
                                      <p:tavLst>
                                        <p:tav tm="0">
                                          <p:val>
                                            <p:strVal val="#ppt_y"/>
                                          </p:val>
                                        </p:tav>
                                        <p:tav tm="100000">
                                          <p:val>
                                            <p:strVal val="#ppt_y"/>
                                          </p:val>
                                        </p:tav>
                                      </p:tavLst>
                                    </p:anim>
                                    <p:anim calcmode="lin" valueType="num">
                                      <p:cBhvr>
                                        <p:cTn id="5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
                                        </p:tgtEl>
                                        <p:attrNameLst>
                                          <p:attrName>ppt_y</p:attrName>
                                        </p:attrNameLst>
                                      </p:cBhvr>
                                      <p:tavLst>
                                        <p:tav tm="0">
                                          <p:val>
                                            <p:strVal val="#ppt_y"/>
                                          </p:val>
                                        </p:tav>
                                        <p:tav tm="100000">
                                          <p:val>
                                            <p:strVal val="#ppt_y"/>
                                          </p:val>
                                        </p:tav>
                                      </p:tavLst>
                                    </p:anim>
                                    <p:anim calcmode="lin" valueType="num">
                                      <p:cBhvr>
                                        <p:cTn id="6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F76F-6FC7-1F42-A25E-33A46B7A0B4A}"/>
              </a:ext>
            </a:extLst>
          </p:cNvPr>
          <p:cNvSpPr>
            <a:spLocks noGrp="1"/>
          </p:cNvSpPr>
          <p:nvPr>
            <p:ph type="title"/>
          </p:nvPr>
        </p:nvSpPr>
        <p:spPr>
          <a:xfrm>
            <a:off x="3350888" y="983866"/>
            <a:ext cx="5490224" cy="936419"/>
          </a:xfrm>
        </p:spPr>
        <p:txBody>
          <a:bodyPr>
            <a:noAutofit/>
          </a:bodyPr>
          <a:lstStyle/>
          <a:p>
            <a:r>
              <a:rPr lang="en-US" sz="2800" dirty="0">
                <a:solidFill>
                  <a:schemeClr val="tx1"/>
                </a:solidFill>
                <a:latin typeface="Candara" panose="020E0502030303020204" pitchFamily="34" charset="0"/>
              </a:rPr>
              <a:t>What can I do with a qualification in Spanish?</a:t>
            </a:r>
          </a:p>
        </p:txBody>
      </p:sp>
      <p:sp>
        <p:nvSpPr>
          <p:cNvPr id="3" name="Text Placeholder 2">
            <a:extLst>
              <a:ext uri="{FF2B5EF4-FFF2-40B4-BE49-F238E27FC236}">
                <a16:creationId xmlns:a16="http://schemas.microsoft.com/office/drawing/2014/main" id="{BF137614-AF72-0F48-9E4D-1CF484FAC1B0}"/>
              </a:ext>
            </a:extLst>
          </p:cNvPr>
          <p:cNvSpPr>
            <a:spLocks noGrp="1"/>
          </p:cNvSpPr>
          <p:nvPr>
            <p:ph type="body" idx="1"/>
          </p:nvPr>
        </p:nvSpPr>
        <p:spPr>
          <a:xfrm>
            <a:off x="3350888" y="2101516"/>
            <a:ext cx="5490223" cy="2960341"/>
          </a:xfrm>
        </p:spPr>
        <p:txBody>
          <a:bodyPr>
            <a:normAutofit/>
          </a:bodyPr>
          <a:lstStyle/>
          <a:p>
            <a:r>
              <a:rPr lang="en-US" sz="2400" dirty="0">
                <a:solidFill>
                  <a:schemeClr val="tx1"/>
                </a:solidFill>
                <a:latin typeface="Candara" panose="020E0502030303020204" pitchFamily="34" charset="0"/>
              </a:rPr>
              <a:t>Studying Spanish can lead to further study or career, for example in tourism, broadcasting, marketing enterprise, business or teaching. There may also be opportunities to study abroad or other international programs.</a:t>
            </a:r>
          </a:p>
        </p:txBody>
      </p:sp>
    </p:spTree>
    <p:extLst>
      <p:ext uri="{BB962C8B-B14F-4D97-AF65-F5344CB8AC3E}">
        <p14:creationId xmlns:p14="http://schemas.microsoft.com/office/powerpoint/2010/main" val="42183243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CC56-AD9A-3C46-8F09-8CC5944CB3EC}"/>
              </a:ext>
            </a:extLst>
          </p:cNvPr>
          <p:cNvSpPr>
            <a:spLocks noGrp="1"/>
          </p:cNvSpPr>
          <p:nvPr>
            <p:ph type="title"/>
          </p:nvPr>
        </p:nvSpPr>
        <p:spPr>
          <a:xfrm>
            <a:off x="3350888" y="2124075"/>
            <a:ext cx="5490224" cy="3549069"/>
          </a:xfrm>
        </p:spPr>
        <p:txBody>
          <a:bodyPr>
            <a:noAutofit/>
          </a:bodyPr>
          <a:lstStyle/>
          <a:p>
            <a:pPr algn="l"/>
            <a:r>
              <a:rPr lang="en-US" sz="2000" dirty="0">
                <a:solidFill>
                  <a:schemeClr val="tx1"/>
                </a:solidFill>
              </a:rPr>
              <a:t>1. Spanish will give you a fascinating insight into the world of all things Spanish whilst developing the ability to communicate confidently and effectively in Spanish.</a:t>
            </a:r>
            <a:br>
              <a:rPr lang="en-US" sz="2000" dirty="0">
                <a:solidFill>
                  <a:schemeClr val="tx1"/>
                </a:solidFill>
              </a:rPr>
            </a:br>
            <a:br>
              <a:rPr lang="en-US" sz="2000" dirty="0">
                <a:solidFill>
                  <a:schemeClr val="tx1"/>
                </a:solidFill>
              </a:rPr>
            </a:br>
            <a:r>
              <a:rPr lang="en-US" sz="2000" dirty="0">
                <a:solidFill>
                  <a:schemeClr val="tx1"/>
                </a:solidFill>
              </a:rPr>
              <a:t>2. It will strengthen your confidence and help you gain a positive attitude to learning and independent study.</a:t>
            </a:r>
            <a:br>
              <a:rPr lang="en-US" sz="2000" dirty="0">
                <a:solidFill>
                  <a:schemeClr val="tx1"/>
                </a:solidFill>
              </a:rPr>
            </a:br>
            <a:br>
              <a:rPr lang="en-US" sz="2000" dirty="0">
                <a:solidFill>
                  <a:schemeClr val="tx1"/>
                </a:solidFill>
              </a:rPr>
            </a:br>
            <a:r>
              <a:rPr lang="en-US" sz="2000" dirty="0">
                <a:solidFill>
                  <a:schemeClr val="tx1"/>
                </a:solidFill>
              </a:rPr>
              <a:t>3. I will help you to take your place as a citizen in a  multilingual, global society.</a:t>
            </a:r>
            <a:br>
              <a:rPr lang="en-US" sz="2000" dirty="0">
                <a:solidFill>
                  <a:schemeClr val="tx1"/>
                </a:solidFill>
              </a:rPr>
            </a:br>
            <a:br>
              <a:rPr lang="en-US" sz="2000" dirty="0">
                <a:solidFill>
                  <a:schemeClr val="tx1"/>
                </a:solidFill>
              </a:rPr>
            </a:br>
            <a:br>
              <a:rPr lang="en-US" sz="2000" dirty="0">
                <a:solidFill>
                  <a:schemeClr val="tx1"/>
                </a:solidFill>
              </a:rPr>
            </a:br>
            <a:endParaRPr lang="en-US" sz="2000" dirty="0">
              <a:solidFill>
                <a:schemeClr val="tx1"/>
              </a:solidFill>
            </a:endParaRPr>
          </a:p>
        </p:txBody>
      </p:sp>
      <p:sp>
        <p:nvSpPr>
          <p:cNvPr id="4" name="TextBox 3">
            <a:extLst>
              <a:ext uri="{FF2B5EF4-FFF2-40B4-BE49-F238E27FC236}">
                <a16:creationId xmlns:a16="http://schemas.microsoft.com/office/drawing/2014/main" id="{BE3BEE34-75D5-1942-81B4-E1CF5F4DC998}"/>
              </a:ext>
            </a:extLst>
          </p:cNvPr>
          <p:cNvSpPr txBox="1"/>
          <p:nvPr/>
        </p:nvSpPr>
        <p:spPr>
          <a:xfrm>
            <a:off x="3344216" y="1184856"/>
            <a:ext cx="5490224" cy="646331"/>
          </a:xfrm>
          <a:prstGeom prst="rect">
            <a:avLst/>
          </a:prstGeom>
          <a:noFill/>
        </p:spPr>
        <p:txBody>
          <a:bodyPr wrap="square" rtlCol="0">
            <a:spAutoFit/>
          </a:bodyPr>
          <a:lstStyle/>
          <a:p>
            <a:pPr algn="ctr"/>
            <a:r>
              <a:rPr lang="en-US" sz="3600" dirty="0">
                <a:latin typeface="Candara" panose="020E0502030303020204" pitchFamily="34" charset="0"/>
              </a:rPr>
              <a:t>Why choose Spanish?</a:t>
            </a:r>
          </a:p>
        </p:txBody>
      </p:sp>
    </p:spTree>
    <p:extLst>
      <p:ext uri="{BB962C8B-B14F-4D97-AF65-F5344CB8AC3E}">
        <p14:creationId xmlns:p14="http://schemas.microsoft.com/office/powerpoint/2010/main" val="175078495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7A3B-2C61-3942-9AA0-D0F937B1F10D}"/>
              </a:ext>
            </a:extLst>
          </p:cNvPr>
          <p:cNvSpPr>
            <a:spLocks noGrp="1"/>
          </p:cNvSpPr>
          <p:nvPr>
            <p:ph type="title"/>
          </p:nvPr>
        </p:nvSpPr>
        <p:spPr>
          <a:xfrm>
            <a:off x="3350888" y="2315339"/>
            <a:ext cx="5490224" cy="2475444"/>
          </a:xfrm>
        </p:spPr>
        <p:txBody>
          <a:bodyPr>
            <a:noAutofit/>
          </a:bodyPr>
          <a:lstStyle/>
          <a:p>
            <a:pPr algn="l"/>
            <a:r>
              <a:rPr lang="en-US" sz="2800" dirty="0">
                <a:solidFill>
                  <a:schemeClr val="tx1"/>
                </a:solidFill>
                <a:latin typeface="Candara" panose="020E0502030303020204" pitchFamily="34" charset="0"/>
              </a:rPr>
              <a:t>4. It will develop your cross curricular skills, thinking skills, and personal capabilities.</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5. To study at any university in the south of Ireland you must have a language at GCSE.</a:t>
            </a:r>
            <a:br>
              <a:rPr lang="en-US" sz="2800" dirty="0">
                <a:solidFill>
                  <a:schemeClr val="tx1"/>
                </a:solidFill>
                <a:latin typeface="Candara" panose="020E0502030303020204" pitchFamily="34" charset="0"/>
              </a:rPr>
            </a:br>
            <a:endParaRPr lang="en-US" sz="2800" dirty="0">
              <a:solidFill>
                <a:schemeClr val="tx1"/>
              </a:solidFill>
              <a:latin typeface="Candara" panose="020E0502030303020204" pitchFamily="34" charset="0"/>
            </a:endParaRPr>
          </a:p>
        </p:txBody>
      </p:sp>
      <p:sp>
        <p:nvSpPr>
          <p:cNvPr id="3" name="Text Placeholder 2">
            <a:extLst>
              <a:ext uri="{FF2B5EF4-FFF2-40B4-BE49-F238E27FC236}">
                <a16:creationId xmlns:a16="http://schemas.microsoft.com/office/drawing/2014/main" id="{9EADE9C9-BB6C-AD4C-977D-62AA024A00EA}"/>
              </a:ext>
            </a:extLst>
          </p:cNvPr>
          <p:cNvSpPr>
            <a:spLocks noGrp="1"/>
          </p:cNvSpPr>
          <p:nvPr>
            <p:ph type="body" idx="1"/>
          </p:nvPr>
        </p:nvSpPr>
        <p:spPr>
          <a:xfrm>
            <a:off x="3343745" y="1300766"/>
            <a:ext cx="5490223" cy="516954"/>
          </a:xfrm>
        </p:spPr>
        <p:txBody>
          <a:bodyPr>
            <a:normAutofit fontScale="92500" lnSpcReduction="20000"/>
          </a:bodyPr>
          <a:lstStyle/>
          <a:p>
            <a:r>
              <a:rPr lang="en-US" sz="3200" dirty="0">
                <a:solidFill>
                  <a:schemeClr val="tx1"/>
                </a:solidFill>
                <a:latin typeface="Candara" panose="020E0502030303020204" pitchFamily="34" charset="0"/>
              </a:rPr>
              <a:t>Why choose Spanish?</a:t>
            </a:r>
          </a:p>
        </p:txBody>
      </p:sp>
    </p:spTree>
    <p:extLst>
      <p:ext uri="{BB962C8B-B14F-4D97-AF65-F5344CB8AC3E}">
        <p14:creationId xmlns:p14="http://schemas.microsoft.com/office/powerpoint/2010/main" val="17728868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F076-1391-8949-A8BB-E44BE46F35AF}"/>
              </a:ext>
            </a:extLst>
          </p:cNvPr>
          <p:cNvSpPr>
            <a:spLocks noGrp="1"/>
          </p:cNvSpPr>
          <p:nvPr>
            <p:ph type="title"/>
          </p:nvPr>
        </p:nvSpPr>
        <p:spPr>
          <a:xfrm>
            <a:off x="3433426" y="2955676"/>
            <a:ext cx="5490224" cy="1689390"/>
          </a:xfrm>
        </p:spPr>
        <p:txBody>
          <a:bodyPr>
            <a:noAutofit/>
          </a:bodyPr>
          <a:lstStyle/>
          <a:p>
            <a:r>
              <a:rPr lang="en-US" sz="3200" dirty="0">
                <a:solidFill>
                  <a:schemeClr val="tx1"/>
                </a:solidFill>
              </a:rPr>
              <a:t>The topics at GCSE are very similar to the topics you are studying in Year 10.</a:t>
            </a:r>
            <a:br>
              <a:rPr lang="en-US" sz="3200" dirty="0">
                <a:solidFill>
                  <a:schemeClr val="tx1"/>
                </a:solidFill>
              </a:rPr>
            </a:br>
            <a:r>
              <a:rPr lang="en-US" sz="3200" dirty="0">
                <a:solidFill>
                  <a:schemeClr val="tx1"/>
                </a:solidFill>
              </a:rPr>
              <a:t>Therefore, you are already building and excellent foundation for GCSE Spanish. </a:t>
            </a:r>
          </a:p>
        </p:txBody>
      </p:sp>
      <p:sp>
        <p:nvSpPr>
          <p:cNvPr id="3" name="Text Placeholder 2">
            <a:extLst>
              <a:ext uri="{FF2B5EF4-FFF2-40B4-BE49-F238E27FC236}">
                <a16:creationId xmlns:a16="http://schemas.microsoft.com/office/drawing/2014/main" id="{759670FC-FB4C-154D-985A-0E4BCBDC0352}"/>
              </a:ext>
            </a:extLst>
          </p:cNvPr>
          <p:cNvSpPr>
            <a:spLocks noGrp="1"/>
          </p:cNvSpPr>
          <p:nvPr>
            <p:ph type="body" idx="1"/>
          </p:nvPr>
        </p:nvSpPr>
        <p:spPr>
          <a:xfrm>
            <a:off x="3021024" y="1143211"/>
            <a:ext cx="6149951" cy="931519"/>
          </a:xfrm>
        </p:spPr>
        <p:txBody>
          <a:bodyPr>
            <a:normAutofit/>
          </a:bodyPr>
          <a:lstStyle/>
          <a:p>
            <a:r>
              <a:rPr lang="en-US" sz="4000" dirty="0">
                <a:solidFill>
                  <a:schemeClr val="tx1"/>
                </a:solidFill>
                <a:latin typeface="Candara" panose="020E0502030303020204" pitchFamily="34" charset="0"/>
              </a:rPr>
              <a:t>What will I study?</a:t>
            </a:r>
          </a:p>
        </p:txBody>
      </p:sp>
    </p:spTree>
    <p:extLst>
      <p:ext uri="{BB962C8B-B14F-4D97-AF65-F5344CB8AC3E}">
        <p14:creationId xmlns:p14="http://schemas.microsoft.com/office/powerpoint/2010/main" val="41748805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A9ED-9787-9248-B188-2690C868EA06}"/>
              </a:ext>
            </a:extLst>
          </p:cNvPr>
          <p:cNvSpPr>
            <a:spLocks noGrp="1"/>
          </p:cNvSpPr>
          <p:nvPr>
            <p:ph type="title"/>
          </p:nvPr>
        </p:nvSpPr>
        <p:spPr>
          <a:xfrm>
            <a:off x="3344216" y="446050"/>
            <a:ext cx="5490224" cy="4204009"/>
          </a:xfrm>
        </p:spPr>
        <p:txBody>
          <a:bodyPr>
            <a:normAutofit/>
          </a:bodyPr>
          <a:lstStyle/>
          <a:p>
            <a:pPr algn="l"/>
            <a:r>
              <a:rPr lang="en-US" sz="2800" b="1" dirty="0">
                <a:solidFill>
                  <a:schemeClr val="tx1"/>
                </a:solidFill>
                <a:latin typeface="Candara" panose="020E0502030303020204" pitchFamily="34" charset="0"/>
              </a:rPr>
              <a:t>Identify, lifestyle and culture</a:t>
            </a:r>
            <a:br>
              <a:rPr lang="en-US" sz="2800" dirty="0">
                <a:solidFill>
                  <a:schemeClr val="tx1"/>
                </a:solidFill>
                <a:latin typeface="Candara" panose="020E0502030303020204" pitchFamily="34" charset="0"/>
              </a:rPr>
            </a:b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1. Myself, family  and relationships </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2. Social media and new technology</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3. Free time, leisure, daily routine</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4. Culture, customs and festivals</a:t>
            </a:r>
          </a:p>
        </p:txBody>
      </p:sp>
      <p:sp>
        <p:nvSpPr>
          <p:cNvPr id="3" name="Text Placeholder 2">
            <a:extLst>
              <a:ext uri="{FF2B5EF4-FFF2-40B4-BE49-F238E27FC236}">
                <a16:creationId xmlns:a16="http://schemas.microsoft.com/office/drawing/2014/main" id="{D231A39E-48D0-4D49-A780-AABB8A58F68D}"/>
              </a:ext>
            </a:extLst>
          </p:cNvPr>
          <p:cNvSpPr>
            <a:spLocks noGrp="1"/>
          </p:cNvSpPr>
          <p:nvPr>
            <p:ph type="body" idx="1"/>
          </p:nvPr>
        </p:nvSpPr>
        <p:spPr>
          <a:xfrm>
            <a:off x="3060054" y="1081668"/>
            <a:ext cx="6071892" cy="1320085"/>
          </a:xfrm>
        </p:spPr>
        <p:txBody>
          <a:bodyPr>
            <a:normAutofit/>
          </a:bodyPr>
          <a:lstStyle/>
          <a:p>
            <a:r>
              <a:rPr lang="en-US" sz="4000" dirty="0">
                <a:solidFill>
                  <a:schemeClr val="tx1"/>
                </a:solidFill>
                <a:latin typeface="Candara" panose="020E0502030303020204" pitchFamily="34" charset="0"/>
              </a:rPr>
              <a:t>Context for Learning 1</a:t>
            </a:r>
          </a:p>
        </p:txBody>
      </p:sp>
    </p:spTree>
    <p:extLst>
      <p:ext uri="{BB962C8B-B14F-4D97-AF65-F5344CB8AC3E}">
        <p14:creationId xmlns:p14="http://schemas.microsoft.com/office/powerpoint/2010/main" val="37845456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D146-4756-C147-8C58-50845A6C9005}"/>
              </a:ext>
            </a:extLst>
          </p:cNvPr>
          <p:cNvSpPr>
            <a:spLocks noGrp="1"/>
          </p:cNvSpPr>
          <p:nvPr>
            <p:ph type="title"/>
          </p:nvPr>
        </p:nvSpPr>
        <p:spPr>
          <a:xfrm>
            <a:off x="3350888" y="1836966"/>
            <a:ext cx="5490224" cy="3214536"/>
          </a:xfrm>
        </p:spPr>
        <p:txBody>
          <a:bodyPr>
            <a:normAutofit/>
          </a:bodyPr>
          <a:lstStyle/>
          <a:p>
            <a:pPr algn="l"/>
            <a:r>
              <a:rPr lang="en-US" sz="2800" b="1" dirty="0">
                <a:solidFill>
                  <a:schemeClr val="tx1"/>
                </a:solidFill>
                <a:latin typeface="Candara" panose="020E0502030303020204" pitchFamily="34" charset="0"/>
              </a:rPr>
              <a:t>Local, National, International and Global Issues</a:t>
            </a:r>
            <a:br>
              <a:rPr lang="en-US" sz="2800" b="1" dirty="0">
                <a:solidFill>
                  <a:schemeClr val="tx1"/>
                </a:solidFill>
                <a:latin typeface="Candara" panose="020E0502030303020204" pitchFamily="34" charset="0"/>
              </a:rPr>
            </a:br>
            <a:br>
              <a:rPr lang="en-US" sz="2800" b="1"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1. My local area and wider environment</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2. Community Involvement</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3. Social and Global Issues</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4. Travel and Tourism</a:t>
            </a:r>
            <a:endParaRPr lang="en-US" sz="2800" b="1" dirty="0">
              <a:solidFill>
                <a:schemeClr val="tx1"/>
              </a:solidFill>
              <a:latin typeface="Candara" panose="020E0502030303020204" pitchFamily="34" charset="0"/>
            </a:endParaRPr>
          </a:p>
        </p:txBody>
      </p:sp>
      <p:sp>
        <p:nvSpPr>
          <p:cNvPr id="3" name="Text Placeholder 2">
            <a:extLst>
              <a:ext uri="{FF2B5EF4-FFF2-40B4-BE49-F238E27FC236}">
                <a16:creationId xmlns:a16="http://schemas.microsoft.com/office/drawing/2014/main" id="{A3005EC2-416A-9944-B569-5C177DF0DFBA}"/>
              </a:ext>
            </a:extLst>
          </p:cNvPr>
          <p:cNvSpPr>
            <a:spLocks noGrp="1"/>
          </p:cNvSpPr>
          <p:nvPr>
            <p:ph type="body" idx="1"/>
          </p:nvPr>
        </p:nvSpPr>
        <p:spPr>
          <a:xfrm>
            <a:off x="2820109" y="1204331"/>
            <a:ext cx="6323891" cy="1265270"/>
          </a:xfrm>
        </p:spPr>
        <p:txBody>
          <a:bodyPr>
            <a:normAutofit/>
          </a:bodyPr>
          <a:lstStyle/>
          <a:p>
            <a:r>
              <a:rPr lang="en-US" sz="3600" dirty="0">
                <a:solidFill>
                  <a:schemeClr val="tx1"/>
                </a:solidFill>
                <a:latin typeface="Candara" panose="020E0502030303020204" pitchFamily="34" charset="0"/>
              </a:rPr>
              <a:t>Context For learning 2</a:t>
            </a:r>
          </a:p>
        </p:txBody>
      </p:sp>
    </p:spTree>
    <p:extLst>
      <p:ext uri="{BB962C8B-B14F-4D97-AF65-F5344CB8AC3E}">
        <p14:creationId xmlns:p14="http://schemas.microsoft.com/office/powerpoint/2010/main" val="234881650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D146-4756-C147-8C58-50845A6C9005}"/>
              </a:ext>
            </a:extLst>
          </p:cNvPr>
          <p:cNvSpPr>
            <a:spLocks noGrp="1"/>
          </p:cNvSpPr>
          <p:nvPr>
            <p:ph type="title"/>
          </p:nvPr>
        </p:nvSpPr>
        <p:spPr>
          <a:xfrm>
            <a:off x="3344216" y="1957039"/>
            <a:ext cx="5490224" cy="2943922"/>
          </a:xfrm>
        </p:spPr>
        <p:txBody>
          <a:bodyPr>
            <a:normAutofit/>
          </a:bodyPr>
          <a:lstStyle/>
          <a:p>
            <a:pPr algn="l"/>
            <a:r>
              <a:rPr lang="en-US" sz="2800" b="1" dirty="0">
                <a:solidFill>
                  <a:schemeClr val="tx1"/>
                </a:solidFill>
                <a:latin typeface="Candara" panose="020E0502030303020204" pitchFamily="34" charset="0"/>
              </a:rPr>
              <a:t>School Life, studies and the world of work</a:t>
            </a:r>
            <a:br>
              <a:rPr lang="en-US" sz="2800" b="1" dirty="0">
                <a:solidFill>
                  <a:schemeClr val="tx1"/>
                </a:solidFill>
                <a:latin typeface="Candara" panose="020E0502030303020204" pitchFamily="34" charset="0"/>
              </a:rPr>
            </a:br>
            <a:br>
              <a:rPr lang="en-US" sz="2800" b="1"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1. My studies and school life</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2. Extra-Curricular activities</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3. Part-time jobs</a:t>
            </a:r>
            <a:br>
              <a:rPr lang="en-US" sz="2800" dirty="0">
                <a:solidFill>
                  <a:schemeClr val="tx1"/>
                </a:solidFill>
                <a:latin typeface="Candara" panose="020E0502030303020204" pitchFamily="34" charset="0"/>
              </a:rPr>
            </a:br>
            <a:r>
              <a:rPr lang="en-US" sz="2800" dirty="0">
                <a:solidFill>
                  <a:schemeClr val="tx1"/>
                </a:solidFill>
                <a:latin typeface="Candara" panose="020E0502030303020204" pitchFamily="34" charset="0"/>
              </a:rPr>
              <a:t>4. future plans and careers</a:t>
            </a:r>
            <a:endParaRPr lang="en-US" sz="2800" b="1" dirty="0">
              <a:solidFill>
                <a:schemeClr val="tx1"/>
              </a:solidFill>
              <a:latin typeface="Candara" panose="020E0502030303020204" pitchFamily="34" charset="0"/>
            </a:endParaRPr>
          </a:p>
        </p:txBody>
      </p:sp>
      <p:sp>
        <p:nvSpPr>
          <p:cNvPr id="3" name="Text Placeholder 2">
            <a:extLst>
              <a:ext uri="{FF2B5EF4-FFF2-40B4-BE49-F238E27FC236}">
                <a16:creationId xmlns:a16="http://schemas.microsoft.com/office/drawing/2014/main" id="{A3005EC2-416A-9944-B569-5C177DF0DFBA}"/>
              </a:ext>
            </a:extLst>
          </p:cNvPr>
          <p:cNvSpPr>
            <a:spLocks noGrp="1"/>
          </p:cNvSpPr>
          <p:nvPr>
            <p:ph type="body" idx="1"/>
          </p:nvPr>
        </p:nvSpPr>
        <p:spPr>
          <a:xfrm>
            <a:off x="3344216" y="1148575"/>
            <a:ext cx="5490223" cy="1343329"/>
          </a:xfrm>
        </p:spPr>
        <p:txBody>
          <a:bodyPr>
            <a:normAutofit/>
          </a:bodyPr>
          <a:lstStyle/>
          <a:p>
            <a:r>
              <a:rPr lang="en-US" sz="4000" dirty="0">
                <a:solidFill>
                  <a:schemeClr val="tx1"/>
                </a:solidFill>
                <a:latin typeface="Candara" panose="020E0502030303020204" pitchFamily="34" charset="0"/>
              </a:rPr>
              <a:t>Context For learning 3</a:t>
            </a:r>
          </a:p>
        </p:txBody>
      </p:sp>
    </p:spTree>
    <p:extLst>
      <p:ext uri="{BB962C8B-B14F-4D97-AF65-F5344CB8AC3E}">
        <p14:creationId xmlns:p14="http://schemas.microsoft.com/office/powerpoint/2010/main" val="25705179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0D69-B7FA-B147-8B6F-950B02D486A3}"/>
              </a:ext>
            </a:extLst>
          </p:cNvPr>
          <p:cNvSpPr>
            <a:spLocks noGrp="1"/>
          </p:cNvSpPr>
          <p:nvPr>
            <p:ph type="title"/>
          </p:nvPr>
        </p:nvSpPr>
        <p:spPr/>
        <p:txBody>
          <a:bodyPr/>
          <a:lstStyle/>
          <a:p>
            <a:r>
              <a:rPr lang="en-US" dirty="0">
                <a:solidFill>
                  <a:schemeClr val="tx1"/>
                </a:solidFill>
                <a:latin typeface="Candara" panose="020E0502030303020204" pitchFamily="34" charset="0"/>
              </a:rPr>
              <a:t>How will I be assessed? </a:t>
            </a:r>
          </a:p>
        </p:txBody>
      </p:sp>
      <p:sp>
        <p:nvSpPr>
          <p:cNvPr id="3" name="Text Placeholder 2">
            <a:extLst>
              <a:ext uri="{FF2B5EF4-FFF2-40B4-BE49-F238E27FC236}">
                <a16:creationId xmlns:a16="http://schemas.microsoft.com/office/drawing/2014/main" id="{8C55CD89-B798-594C-9A41-4D1BDE0B909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266492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0D69-B7FA-B147-8B6F-950B02D486A3}"/>
              </a:ext>
            </a:extLst>
          </p:cNvPr>
          <p:cNvSpPr>
            <a:spLocks noGrp="1"/>
          </p:cNvSpPr>
          <p:nvPr>
            <p:ph type="title"/>
          </p:nvPr>
        </p:nvSpPr>
        <p:spPr>
          <a:xfrm>
            <a:off x="3350888" y="1138021"/>
            <a:ext cx="5490224" cy="810138"/>
          </a:xfrm>
        </p:spPr>
        <p:txBody>
          <a:bodyPr/>
          <a:lstStyle/>
          <a:p>
            <a:r>
              <a:rPr lang="en-US" dirty="0">
                <a:solidFill>
                  <a:schemeClr val="tx1"/>
                </a:solidFill>
                <a:latin typeface="Candara" panose="020E0502030303020204" pitchFamily="34" charset="0"/>
              </a:rPr>
              <a:t>How will I be assessed? </a:t>
            </a:r>
          </a:p>
        </p:txBody>
      </p:sp>
      <p:sp>
        <p:nvSpPr>
          <p:cNvPr id="4" name="TextBox 3">
            <a:extLst>
              <a:ext uri="{FF2B5EF4-FFF2-40B4-BE49-F238E27FC236}">
                <a16:creationId xmlns:a16="http://schemas.microsoft.com/office/drawing/2014/main" id="{0604E954-4BF4-4C44-A88B-36FE2EFEC4D1}"/>
              </a:ext>
            </a:extLst>
          </p:cNvPr>
          <p:cNvSpPr txBox="1"/>
          <p:nvPr/>
        </p:nvSpPr>
        <p:spPr>
          <a:xfrm>
            <a:off x="3515932" y="2150772"/>
            <a:ext cx="5125792" cy="369332"/>
          </a:xfrm>
          <a:prstGeom prst="rect">
            <a:avLst/>
          </a:prstGeom>
          <a:noFill/>
        </p:spPr>
        <p:txBody>
          <a:bodyPr wrap="square" rtlCol="0">
            <a:spAutoFit/>
          </a:bodyPr>
          <a:lstStyle/>
          <a:p>
            <a:r>
              <a:rPr lang="en-US" dirty="0"/>
              <a:t>There will be 4 tests at the end of Year 12.</a:t>
            </a:r>
          </a:p>
        </p:txBody>
      </p:sp>
      <p:sp>
        <p:nvSpPr>
          <p:cNvPr id="5" name="TextBox 4">
            <a:extLst>
              <a:ext uri="{FF2B5EF4-FFF2-40B4-BE49-F238E27FC236}">
                <a16:creationId xmlns:a16="http://schemas.microsoft.com/office/drawing/2014/main" id="{F7DE7289-9D4B-EF4A-950C-F8DC469EC27E}"/>
              </a:ext>
            </a:extLst>
          </p:cNvPr>
          <p:cNvSpPr txBox="1"/>
          <p:nvPr/>
        </p:nvSpPr>
        <p:spPr>
          <a:xfrm>
            <a:off x="3668332" y="3671350"/>
            <a:ext cx="5125792" cy="461665"/>
          </a:xfrm>
          <a:prstGeom prst="rect">
            <a:avLst/>
          </a:prstGeom>
          <a:noFill/>
        </p:spPr>
        <p:txBody>
          <a:bodyPr wrap="square" rtlCol="0">
            <a:spAutoFit/>
          </a:bodyPr>
          <a:lstStyle/>
          <a:p>
            <a:r>
              <a:rPr lang="en-US" sz="2400" dirty="0"/>
              <a:t>Reading-25%</a:t>
            </a:r>
          </a:p>
        </p:txBody>
      </p:sp>
      <p:sp>
        <p:nvSpPr>
          <p:cNvPr id="6" name="TextBox 5">
            <a:extLst>
              <a:ext uri="{FF2B5EF4-FFF2-40B4-BE49-F238E27FC236}">
                <a16:creationId xmlns:a16="http://schemas.microsoft.com/office/drawing/2014/main" id="{3AC4A985-2B88-7E42-8EE4-8B60A73EC301}"/>
              </a:ext>
            </a:extLst>
          </p:cNvPr>
          <p:cNvSpPr txBox="1"/>
          <p:nvPr/>
        </p:nvSpPr>
        <p:spPr>
          <a:xfrm>
            <a:off x="3668332" y="3121653"/>
            <a:ext cx="5125792" cy="461665"/>
          </a:xfrm>
          <a:prstGeom prst="rect">
            <a:avLst/>
          </a:prstGeom>
          <a:noFill/>
        </p:spPr>
        <p:txBody>
          <a:bodyPr wrap="square" rtlCol="0">
            <a:spAutoFit/>
          </a:bodyPr>
          <a:lstStyle/>
          <a:p>
            <a:r>
              <a:rPr lang="en-US" sz="2400" dirty="0"/>
              <a:t>Speaking-25%</a:t>
            </a:r>
          </a:p>
        </p:txBody>
      </p:sp>
      <p:sp>
        <p:nvSpPr>
          <p:cNvPr id="7" name="TextBox 6">
            <a:extLst>
              <a:ext uri="{FF2B5EF4-FFF2-40B4-BE49-F238E27FC236}">
                <a16:creationId xmlns:a16="http://schemas.microsoft.com/office/drawing/2014/main" id="{328ADA82-01CF-D54F-A7EE-468C24845D16}"/>
              </a:ext>
            </a:extLst>
          </p:cNvPr>
          <p:cNvSpPr txBox="1"/>
          <p:nvPr/>
        </p:nvSpPr>
        <p:spPr>
          <a:xfrm>
            <a:off x="3668332" y="4221048"/>
            <a:ext cx="5125792" cy="461665"/>
          </a:xfrm>
          <a:prstGeom prst="rect">
            <a:avLst/>
          </a:prstGeom>
          <a:noFill/>
        </p:spPr>
        <p:txBody>
          <a:bodyPr wrap="square" rtlCol="0">
            <a:spAutoFit/>
          </a:bodyPr>
          <a:lstStyle/>
          <a:p>
            <a:r>
              <a:rPr lang="en-US" sz="2400" dirty="0"/>
              <a:t>Writing-25%</a:t>
            </a:r>
          </a:p>
        </p:txBody>
      </p:sp>
      <p:sp>
        <p:nvSpPr>
          <p:cNvPr id="8" name="TextBox 7">
            <a:extLst>
              <a:ext uri="{FF2B5EF4-FFF2-40B4-BE49-F238E27FC236}">
                <a16:creationId xmlns:a16="http://schemas.microsoft.com/office/drawing/2014/main" id="{4400C602-367B-D340-9C1E-80A2DD392830}"/>
              </a:ext>
            </a:extLst>
          </p:cNvPr>
          <p:cNvSpPr txBox="1"/>
          <p:nvPr/>
        </p:nvSpPr>
        <p:spPr>
          <a:xfrm>
            <a:off x="3715320" y="2724985"/>
            <a:ext cx="5125792" cy="461665"/>
          </a:xfrm>
          <a:prstGeom prst="rect">
            <a:avLst/>
          </a:prstGeom>
          <a:noFill/>
        </p:spPr>
        <p:txBody>
          <a:bodyPr wrap="square" rtlCol="0">
            <a:spAutoFit/>
          </a:bodyPr>
          <a:lstStyle/>
          <a:p>
            <a:r>
              <a:rPr lang="en-US" sz="2400" dirty="0"/>
              <a:t>Listening-25%</a:t>
            </a:r>
          </a:p>
        </p:txBody>
      </p:sp>
    </p:spTree>
    <p:extLst>
      <p:ext uri="{BB962C8B-B14F-4D97-AF65-F5344CB8AC3E}">
        <p14:creationId xmlns:p14="http://schemas.microsoft.com/office/powerpoint/2010/main" val="3893396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anim calcmode="lin" valueType="num">
                                      <p:cBhvr>
                                        <p:cTn id="3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55</TotalTime>
  <Words>503</Words>
  <Application>Microsoft Office PowerPoint</Application>
  <PresentationFormat>Widescreen</PresentationFormat>
  <Paragraphs>49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Atlas</vt:lpstr>
      <vt:lpstr>GCSE SPANISH</vt:lpstr>
      <vt:lpstr>1. Spanish will give you a fascinating insight into the world of all things Spanish whilst developing the ability to communicate confidently and effectively in Spanish.  2. It will strengthen your confidence and help you gain a positive attitude to learning and independent study.  3. I will help you to take your place as a citizen in a  multilingual, global society.   </vt:lpstr>
      <vt:lpstr>4. It will develop your cross curricular skills, thinking skills, and personal capabilities. 5. To study at any university in the south of Ireland you must have a language at GCSE. </vt:lpstr>
      <vt:lpstr>The topics at GCSE are very similar to the topics you are studying in Year 10. Therefore, you are already building and excellent foundation for GCSE Spanish. </vt:lpstr>
      <vt:lpstr>Identify, lifestyle and culture  1. Myself, family  and relationships  2. Social media and new technology 3. Free time, leisure, daily routine 4. Culture, customs and festivals</vt:lpstr>
      <vt:lpstr>Local, National, International and Global Issues  1. My local area and wider environment 2. Community Involvement 3. Social and Global Issues 4. Travel and Tourism</vt:lpstr>
      <vt:lpstr>School Life, studies and the world of work  1. My studies and school life 2. Extra-Curricular activities 3. Part-time jobs 4. future plans and careers</vt:lpstr>
      <vt:lpstr>How will I be assessed? </vt:lpstr>
      <vt:lpstr>How will I be assessed? </vt:lpstr>
      <vt:lpstr>Written Paper  </vt:lpstr>
      <vt:lpstr>You will have 2 role-plays to complete each worth 10 marks  </vt:lpstr>
      <vt:lpstr>Written  assessment</vt:lpstr>
      <vt:lpstr>Extended essay questions (130 – 150 words)</vt:lpstr>
      <vt:lpstr>What can I do with a qualification in Spanish?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SPANISH</dc:title>
  <dc:creator>Adam Downey</dc:creator>
  <cp:lastModifiedBy>Unknown User</cp:lastModifiedBy>
  <cp:revision>6</cp:revision>
  <dcterms:created xsi:type="dcterms:W3CDTF">2021-01-18T16:27:06Z</dcterms:created>
  <dcterms:modified xsi:type="dcterms:W3CDTF">2021-01-18T18:27:24Z</dcterms:modified>
</cp:coreProperties>
</file>